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318" r:id="rId3"/>
    <p:sldId id="295" r:id="rId4"/>
    <p:sldId id="296" r:id="rId5"/>
    <p:sldId id="297" r:id="rId6"/>
    <p:sldId id="320" r:id="rId7"/>
    <p:sldId id="322" r:id="rId8"/>
    <p:sldId id="305" r:id="rId9"/>
    <p:sldId id="323" r:id="rId10"/>
    <p:sldId id="324" r:id="rId11"/>
    <p:sldId id="326" r:id="rId12"/>
    <p:sldId id="327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2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66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5" autoAdjust="0"/>
    <p:restoredTop sz="91028" autoAdjust="0"/>
  </p:normalViewPr>
  <p:slideViewPr>
    <p:cSldViewPr>
      <p:cViewPr varScale="1">
        <p:scale>
          <a:sx n="61" d="100"/>
          <a:sy n="61" d="100"/>
        </p:scale>
        <p:origin x="15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178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E581-8EB9-4ACB-8B05-3FFD76361D50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DDC1-F872-4D0B-A180-9E57EDBDE3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30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E581-8EB9-4ACB-8B05-3FFD76361D50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DDC1-F872-4D0B-A180-9E57EDBDE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2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E581-8EB9-4ACB-8B05-3FFD76361D50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DDC1-F872-4D0B-A180-9E57EDBDE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40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E581-8EB9-4ACB-8B05-3FFD76361D50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DDC1-F872-4D0B-A180-9E57EDBDE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449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E581-8EB9-4ACB-8B05-3FFD76361D50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DDC1-F872-4D0B-A180-9E57EDBDE3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01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E581-8EB9-4ACB-8B05-3FFD76361D50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DDC1-F872-4D0B-A180-9E57EDBDE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1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E581-8EB9-4ACB-8B05-3FFD76361D50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DDC1-F872-4D0B-A180-9E57EDBDE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13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E581-8EB9-4ACB-8B05-3FFD76361D50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DDC1-F872-4D0B-A180-9E57EDBDE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1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E581-8EB9-4ACB-8B05-3FFD76361D50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DDC1-F872-4D0B-A180-9E57EDBDE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8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DDAE581-8EB9-4ACB-8B05-3FFD76361D50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CFBDDC1-F872-4D0B-A180-9E57EDBDE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4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AE581-8EB9-4ACB-8B05-3FFD76361D50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BDDC1-F872-4D0B-A180-9E57EDBDE3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4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DDAE581-8EB9-4ACB-8B05-3FFD76361D50}" type="datetimeFigureOut">
              <a:rPr lang="en-US" smtClean="0"/>
              <a:pPr/>
              <a:t>10/26/2024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CFBDDC1-F872-4D0B-A180-9E57EDBDE31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29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novo\Downloads\236223_erupsi-gunung-sinabung_663_38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50235" y="2876876"/>
            <a:ext cx="5596051" cy="398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3" descr="C:\Users\Lenovo\Downloads\korban-gemp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7704" y="2848476"/>
            <a:ext cx="5596051" cy="4042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Hasil gambar untuk penyandang disabilitas di indones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7346" y="2861885"/>
            <a:ext cx="3346654" cy="217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Gambar terkai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68524" y="3727657"/>
            <a:ext cx="4775476" cy="3130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F02ABFF-AB91-4A03-B7BA-99C36E6CC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270" y="301784"/>
            <a:ext cx="8834511" cy="1853617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TAJDID PELAYANAN SOSIAL MUHAMMADIYAH</a:t>
            </a:r>
            <a:endParaRPr lang="en-ID" sz="5400" b="1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D73AB-245B-4D46-852A-1C2A360B3EE4}"/>
              </a:ext>
            </a:extLst>
          </p:cNvPr>
          <p:cNvSpPr txBox="1"/>
          <p:nvPr/>
        </p:nvSpPr>
        <p:spPr>
          <a:xfrm>
            <a:off x="2136547" y="2187927"/>
            <a:ext cx="6818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REFLEKSI GERAKAN AL MA’UN ABAD II</a:t>
            </a:r>
            <a:endParaRPr lang="en-ID" sz="3200" b="1" dirty="0">
              <a:solidFill>
                <a:srgbClr val="FFFF00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41804B9-E21F-4B47-A134-28259147EA99}"/>
              </a:ext>
            </a:extLst>
          </p:cNvPr>
          <p:cNvSpPr/>
          <p:nvPr/>
        </p:nvSpPr>
        <p:spPr>
          <a:xfrm>
            <a:off x="4373724" y="5821377"/>
            <a:ext cx="4320480" cy="73291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23B907-B80F-4733-AE45-149F81BDD120}"/>
              </a:ext>
            </a:extLst>
          </p:cNvPr>
          <p:cNvSpPr/>
          <p:nvPr/>
        </p:nvSpPr>
        <p:spPr>
          <a:xfrm>
            <a:off x="4380672" y="5915467"/>
            <a:ext cx="421519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Surabaya, 27 </a:t>
            </a:r>
            <a:r>
              <a:rPr lang="en-US" sz="2800" b="1" cap="none" spc="0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Oktober</a:t>
            </a:r>
            <a:r>
              <a:rPr lang="en-US" sz="2800" b="1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2024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2EA571-8CB1-4DDB-AA3C-8BF6509370CE}"/>
              </a:ext>
            </a:extLst>
          </p:cNvPr>
          <p:cNvSpPr/>
          <p:nvPr/>
        </p:nvSpPr>
        <p:spPr>
          <a:xfrm>
            <a:off x="441925" y="759852"/>
            <a:ext cx="7960384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CONTOH KEGIATAN LAYANAN KELUARGA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9E64C3-168D-49F0-BE30-2C1F847E0D9A}"/>
              </a:ext>
            </a:extLst>
          </p:cNvPr>
          <p:cNvSpPr txBox="1">
            <a:spLocks/>
          </p:cNvSpPr>
          <p:nvPr/>
        </p:nvSpPr>
        <p:spPr>
          <a:xfrm>
            <a:off x="441924" y="1844824"/>
            <a:ext cx="7960385" cy="39301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 algn="just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bg1"/>
                </a:solidFill>
              </a:rPr>
              <a:t>pengajian</a:t>
            </a:r>
            <a:r>
              <a:rPr lang="en-US" b="1" dirty="0">
                <a:solidFill>
                  <a:schemeClr val="bg1"/>
                </a:solidFill>
              </a:rPr>
              <a:t> (online/</a:t>
            </a:r>
            <a:r>
              <a:rPr lang="en-US" b="1" dirty="0" err="1">
                <a:solidFill>
                  <a:schemeClr val="bg1"/>
                </a:solidFill>
              </a:rPr>
              <a:t>ofline</a:t>
            </a:r>
            <a:r>
              <a:rPr lang="en-US" b="1" dirty="0">
                <a:solidFill>
                  <a:schemeClr val="bg1"/>
                </a:solidFill>
              </a:rPr>
              <a:t>)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kessos</a:t>
            </a:r>
            <a:endParaRPr lang="en-US" b="1" dirty="0">
              <a:solidFill>
                <a:schemeClr val="bg1"/>
              </a:solidFill>
            </a:endParaRPr>
          </a:p>
          <a:p>
            <a:pPr marL="539750" indent="-539750" algn="just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bg1"/>
                </a:solidFill>
              </a:rPr>
              <a:t>pelatihan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Pendamping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lansia</a:t>
            </a:r>
            <a:r>
              <a:rPr lang="en-US" b="1" dirty="0">
                <a:solidFill>
                  <a:schemeClr val="bg1"/>
                </a:solidFill>
              </a:rPr>
              <a:t> dan </a:t>
            </a:r>
            <a:r>
              <a:rPr lang="en-US" b="1" dirty="0" err="1">
                <a:solidFill>
                  <a:schemeClr val="bg1"/>
                </a:solidFill>
              </a:rPr>
              <a:t>difabilitas</a:t>
            </a:r>
            <a:endParaRPr lang="en-US" b="1" dirty="0">
              <a:solidFill>
                <a:schemeClr val="bg1"/>
              </a:solidFill>
            </a:endParaRPr>
          </a:p>
          <a:p>
            <a:pPr marL="539750" indent="-539750" algn="just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Lembaga </a:t>
            </a:r>
            <a:r>
              <a:rPr lang="en-US" b="1" dirty="0" err="1">
                <a:solidFill>
                  <a:schemeClr val="bg1"/>
                </a:solidFill>
              </a:rPr>
              <a:t>konsultasi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keluarga</a:t>
            </a:r>
            <a:r>
              <a:rPr lang="en-US" b="1" dirty="0">
                <a:solidFill>
                  <a:schemeClr val="bg1"/>
                </a:solidFill>
              </a:rPr>
              <a:t> </a:t>
            </a:r>
          </a:p>
          <a:p>
            <a:pPr marL="539750" indent="-539750" algn="just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bg1"/>
                </a:solidFill>
              </a:rPr>
              <a:t>Santunan</a:t>
            </a:r>
            <a:r>
              <a:rPr lang="en-US" b="1" dirty="0">
                <a:solidFill>
                  <a:schemeClr val="bg1"/>
                </a:solidFill>
              </a:rPr>
              <a:t> dan </a:t>
            </a:r>
            <a:r>
              <a:rPr lang="en-US" b="1" dirty="0" err="1">
                <a:solidFill>
                  <a:schemeClr val="bg1"/>
                </a:solidFill>
              </a:rPr>
              <a:t>asuhan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keluarga</a:t>
            </a:r>
            <a:endParaRPr lang="en-US" b="1" dirty="0">
              <a:solidFill>
                <a:schemeClr val="bg1"/>
              </a:solidFill>
            </a:endParaRPr>
          </a:p>
          <a:p>
            <a:pPr marL="539750" indent="-539750" algn="just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bg1"/>
                </a:solidFill>
              </a:rPr>
              <a:t>Pemberdayaan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ekonomi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keluarga</a:t>
            </a:r>
            <a:endParaRPr lang="en-US" b="1" dirty="0">
              <a:solidFill>
                <a:schemeClr val="bg1"/>
              </a:solidFill>
            </a:endParaRPr>
          </a:p>
          <a:p>
            <a:pPr marL="539750" indent="-539750" algn="just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bg1"/>
                </a:solidFill>
              </a:rPr>
              <a:t>Bedah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rumah</a:t>
            </a:r>
            <a:r>
              <a:rPr lang="en-US" b="1" dirty="0">
                <a:solidFill>
                  <a:schemeClr val="bg1"/>
                </a:solidFill>
              </a:rPr>
              <a:t> miskin</a:t>
            </a:r>
          </a:p>
          <a:p>
            <a:pPr marL="539750" indent="-539750" algn="just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bg1"/>
                </a:solidFill>
              </a:rPr>
              <a:t>dll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2879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2EA571-8CB1-4DDB-AA3C-8BF6509370CE}"/>
              </a:ext>
            </a:extLst>
          </p:cNvPr>
          <p:cNvSpPr/>
          <p:nvPr/>
        </p:nvSpPr>
        <p:spPr>
          <a:xfrm>
            <a:off x="408743" y="759852"/>
            <a:ext cx="8267713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CONTOH KEGIATAN LAYANAN KOMUNITAS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9E64C3-168D-49F0-BE30-2C1F847E0D9A}"/>
              </a:ext>
            </a:extLst>
          </p:cNvPr>
          <p:cNvSpPr txBox="1">
            <a:spLocks/>
          </p:cNvSpPr>
          <p:nvPr/>
        </p:nvSpPr>
        <p:spPr>
          <a:xfrm>
            <a:off x="441924" y="1844824"/>
            <a:ext cx="7960385" cy="393015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0" indent="-539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Cabang – ranting </a:t>
            </a:r>
            <a:r>
              <a:rPr lang="en-US" b="1" dirty="0" err="1">
                <a:solidFill>
                  <a:schemeClr val="bg1"/>
                </a:solidFill>
              </a:rPr>
              <a:t>dapat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dimasukkan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sebagai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komunitas</a:t>
            </a:r>
            <a:endParaRPr lang="en-US" b="1" dirty="0">
              <a:solidFill>
                <a:schemeClr val="bg1"/>
              </a:solidFill>
            </a:endParaRPr>
          </a:p>
          <a:p>
            <a:pPr marL="539750" indent="-539750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bg1"/>
                </a:solidFill>
              </a:rPr>
              <a:t>pengajian</a:t>
            </a:r>
            <a:r>
              <a:rPr lang="en-US" b="1" dirty="0">
                <a:solidFill>
                  <a:schemeClr val="bg1"/>
                </a:solidFill>
              </a:rPr>
              <a:t> (online/</a:t>
            </a:r>
            <a:r>
              <a:rPr lang="en-US" b="1" dirty="0" err="1">
                <a:solidFill>
                  <a:schemeClr val="bg1"/>
                </a:solidFill>
              </a:rPr>
              <a:t>ofline</a:t>
            </a:r>
            <a:r>
              <a:rPr lang="en-US" b="1" dirty="0">
                <a:solidFill>
                  <a:schemeClr val="bg1"/>
                </a:solidFill>
              </a:rPr>
              <a:t>) </a:t>
            </a:r>
            <a:r>
              <a:rPr lang="en-US" b="1" dirty="0" err="1">
                <a:solidFill>
                  <a:schemeClr val="bg1"/>
                </a:solidFill>
              </a:rPr>
              <a:t>dengan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tema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kessos</a:t>
            </a:r>
            <a:endParaRPr lang="en-US" b="1" dirty="0">
              <a:solidFill>
                <a:schemeClr val="bg1"/>
              </a:solidFill>
            </a:endParaRPr>
          </a:p>
          <a:p>
            <a:pPr marL="539750" indent="-539750"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chemeClr val="bg1"/>
                </a:solidFill>
              </a:rPr>
              <a:t>Muhammadiyah senior care – </a:t>
            </a:r>
            <a:r>
              <a:rPr lang="en-US" b="1" dirty="0" err="1">
                <a:solidFill>
                  <a:schemeClr val="bg1"/>
                </a:solidFill>
              </a:rPr>
              <a:t>griya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lansia</a:t>
            </a:r>
            <a:endParaRPr lang="en-US" b="1" dirty="0">
              <a:solidFill>
                <a:schemeClr val="bg1"/>
              </a:solidFill>
            </a:endParaRPr>
          </a:p>
          <a:p>
            <a:pPr marL="539750" indent="-539750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bg1"/>
                </a:solidFill>
              </a:rPr>
              <a:t>Pendirian</a:t>
            </a:r>
            <a:r>
              <a:rPr lang="en-US" b="1" dirty="0">
                <a:solidFill>
                  <a:schemeClr val="bg1"/>
                </a:solidFill>
              </a:rPr>
              <a:t> Gerakan ‘</a:t>
            </a:r>
            <a:r>
              <a:rPr lang="en-US" b="1" dirty="0" err="1">
                <a:solidFill>
                  <a:schemeClr val="bg1"/>
                </a:solidFill>
              </a:rPr>
              <a:t>aisyiyah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cinta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anak</a:t>
            </a:r>
            <a:r>
              <a:rPr lang="en-US" b="1" dirty="0">
                <a:solidFill>
                  <a:schemeClr val="bg1"/>
                </a:solidFill>
              </a:rPr>
              <a:t> (</a:t>
            </a:r>
            <a:r>
              <a:rPr lang="en-US" b="1" dirty="0" err="1">
                <a:solidFill>
                  <a:schemeClr val="bg1"/>
                </a:solidFill>
              </a:rPr>
              <a:t>gaca</a:t>
            </a:r>
            <a:r>
              <a:rPr lang="en-US" b="1" dirty="0">
                <a:solidFill>
                  <a:schemeClr val="bg1"/>
                </a:solidFill>
              </a:rPr>
              <a:t>)</a:t>
            </a:r>
          </a:p>
          <a:p>
            <a:pPr marL="539750" indent="-539750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bg1"/>
                </a:solidFill>
              </a:rPr>
              <a:t>Pembentukan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himpunan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difabel</a:t>
            </a:r>
            <a:r>
              <a:rPr lang="en-US" b="1" dirty="0">
                <a:solidFill>
                  <a:schemeClr val="bg1"/>
                </a:solidFill>
              </a:rPr>
              <a:t> Muhammadiyah (</a:t>
            </a:r>
            <a:r>
              <a:rPr lang="en-US" b="1" dirty="0" err="1">
                <a:solidFill>
                  <a:schemeClr val="bg1"/>
                </a:solidFill>
              </a:rPr>
              <a:t>hidimu</a:t>
            </a:r>
            <a:r>
              <a:rPr lang="en-US" b="1" dirty="0">
                <a:solidFill>
                  <a:schemeClr val="bg1"/>
                </a:solidFill>
              </a:rPr>
              <a:t> )</a:t>
            </a:r>
          </a:p>
          <a:p>
            <a:pPr marL="539750" indent="-539750">
              <a:buFont typeface="Wingdings" panose="05000000000000000000" pitchFamily="2" charset="2"/>
              <a:buChar char="q"/>
            </a:pPr>
            <a:r>
              <a:rPr lang="en-US" b="1" dirty="0" err="1">
                <a:solidFill>
                  <a:schemeClr val="bg1"/>
                </a:solidFill>
              </a:rPr>
              <a:t>dll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803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2EA571-8CB1-4DDB-AA3C-8BF6509370CE}"/>
              </a:ext>
            </a:extLst>
          </p:cNvPr>
          <p:cNvSpPr/>
          <p:nvPr/>
        </p:nvSpPr>
        <p:spPr>
          <a:xfrm>
            <a:off x="629992" y="759852"/>
            <a:ext cx="7825220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CONTOH KEGIATAN LAYANAN LEMBAGA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765C1D-231B-46E0-9BD3-5DD5E9AAB7C7}"/>
              </a:ext>
            </a:extLst>
          </p:cNvPr>
          <p:cNvSpPr txBox="1"/>
          <p:nvPr/>
        </p:nvSpPr>
        <p:spPr>
          <a:xfrm>
            <a:off x="755576" y="1696943"/>
            <a:ext cx="782522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3400" indent="-533400" algn="just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</a:rPr>
              <a:t>Melembagakan</a:t>
            </a:r>
            <a:r>
              <a:rPr lang="en-US" sz="2800" b="1" dirty="0">
                <a:solidFill>
                  <a:schemeClr val="bg1"/>
                </a:solidFill>
              </a:rPr>
              <a:t> (</a:t>
            </a:r>
            <a:r>
              <a:rPr lang="en-US" sz="2800" b="1" dirty="0" err="1">
                <a:solidFill>
                  <a:schemeClr val="bg1"/>
                </a:solidFill>
              </a:rPr>
              <a:t>meng</a:t>
            </a:r>
            <a:r>
              <a:rPr lang="en-US" sz="2800" b="1" dirty="0">
                <a:solidFill>
                  <a:schemeClr val="bg1"/>
                </a:solidFill>
              </a:rPr>
              <a:t>-AUM-</a:t>
            </a:r>
            <a:r>
              <a:rPr lang="en-US" sz="2800" b="1" dirty="0" err="1">
                <a:solidFill>
                  <a:schemeClr val="bg1"/>
                </a:solidFill>
              </a:rPr>
              <a:t>kan</a:t>
            </a:r>
            <a:r>
              <a:rPr lang="en-US" sz="2800" b="1" dirty="0">
                <a:solidFill>
                  <a:schemeClr val="bg1"/>
                </a:solidFill>
              </a:rPr>
              <a:t>) program </a:t>
            </a:r>
            <a:r>
              <a:rPr lang="en-US" sz="2800" b="1" dirty="0" err="1">
                <a:solidFill>
                  <a:schemeClr val="bg1"/>
                </a:solidFill>
              </a:rPr>
              <a:t>layanan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untuk</a:t>
            </a:r>
            <a:r>
              <a:rPr lang="en-US" sz="2800" b="1" dirty="0">
                <a:solidFill>
                  <a:schemeClr val="bg1"/>
                </a:solidFill>
              </a:rPr>
              <a:t> PPKS</a:t>
            </a:r>
          </a:p>
          <a:p>
            <a:pPr marL="533400" indent="-533400" algn="just">
              <a:buFont typeface="Wingdings" panose="05000000000000000000" pitchFamily="2" charset="2"/>
              <a:buChar char="q"/>
            </a:pPr>
            <a:r>
              <a:rPr lang="en-US" sz="2800" b="1" dirty="0" err="1">
                <a:solidFill>
                  <a:schemeClr val="bg1"/>
                </a:solidFill>
              </a:rPr>
              <a:t>Memodernisasi</a:t>
            </a:r>
            <a:r>
              <a:rPr lang="en-US" sz="2800" b="1" dirty="0">
                <a:solidFill>
                  <a:schemeClr val="bg1"/>
                </a:solidFill>
              </a:rPr>
              <a:t> AUM </a:t>
            </a:r>
            <a:r>
              <a:rPr lang="en-US" sz="2800" b="1" dirty="0" err="1">
                <a:solidFill>
                  <a:schemeClr val="bg1"/>
                </a:solidFill>
              </a:rPr>
              <a:t>Sos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atau</a:t>
            </a:r>
            <a:r>
              <a:rPr lang="en-US" sz="2800" b="1" dirty="0">
                <a:solidFill>
                  <a:schemeClr val="bg1"/>
                </a:solidFill>
              </a:rPr>
              <a:t> LKS yang </a:t>
            </a:r>
            <a:r>
              <a:rPr lang="en-US" sz="2800" b="1" dirty="0" err="1">
                <a:solidFill>
                  <a:schemeClr val="bg1"/>
                </a:solidFill>
              </a:rPr>
              <a:t>sudah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berdiri</a:t>
            </a:r>
            <a:r>
              <a:rPr lang="en-US" sz="2800" b="1" dirty="0">
                <a:solidFill>
                  <a:schemeClr val="bg1"/>
                </a:solidFill>
              </a:rPr>
              <a:t>, </a:t>
            </a:r>
            <a:r>
              <a:rPr lang="en-US" sz="2800" b="1" dirty="0" err="1">
                <a:solidFill>
                  <a:schemeClr val="bg1"/>
                </a:solidFill>
              </a:rPr>
              <a:t>dengan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cara</a:t>
            </a:r>
            <a:r>
              <a:rPr lang="en-US" sz="2800" b="1" dirty="0">
                <a:solidFill>
                  <a:schemeClr val="bg1"/>
                </a:solidFill>
              </a:rPr>
              <a:t>:</a:t>
            </a:r>
          </a:p>
          <a:p>
            <a:pPr marL="9906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</a:rPr>
              <a:t>Melengkapi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izin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operasional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Dinas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Sosial</a:t>
            </a:r>
            <a:endParaRPr lang="en-US" sz="2800" b="1" dirty="0">
              <a:solidFill>
                <a:schemeClr val="bg1"/>
              </a:solidFill>
            </a:endParaRPr>
          </a:p>
          <a:p>
            <a:pPr marL="9906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</a:rPr>
              <a:t>Mengikuti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akreditasi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lembaga</a:t>
            </a:r>
            <a:endParaRPr lang="en-US" sz="2800" b="1" dirty="0">
              <a:solidFill>
                <a:schemeClr val="bg1"/>
              </a:solidFill>
            </a:endParaRPr>
          </a:p>
          <a:p>
            <a:pPr marL="9906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</a:rPr>
              <a:t>Mengikutkan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tenaga</a:t>
            </a:r>
            <a:r>
              <a:rPr lang="en-US" sz="2800" b="1" dirty="0">
                <a:solidFill>
                  <a:schemeClr val="bg1"/>
                </a:solidFill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</a:rPr>
              <a:t>terlibat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dalam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sertifikasi</a:t>
            </a:r>
            <a:r>
              <a:rPr lang="en-US" sz="2800" b="1" dirty="0">
                <a:solidFill>
                  <a:schemeClr val="bg1"/>
                </a:solidFill>
              </a:rPr>
              <a:t> SDM </a:t>
            </a:r>
            <a:r>
              <a:rPr lang="en-US" sz="2800" b="1" dirty="0" err="1">
                <a:solidFill>
                  <a:schemeClr val="bg1"/>
                </a:solidFill>
              </a:rPr>
              <a:t>kessos</a:t>
            </a:r>
            <a:endParaRPr lang="en-US" sz="2800" b="1" dirty="0">
              <a:solidFill>
                <a:schemeClr val="bg1"/>
              </a:solidFill>
            </a:endParaRPr>
          </a:p>
          <a:p>
            <a:pPr marL="9906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</a:rPr>
              <a:t>Pelatihan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manajemen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pengelolaan</a:t>
            </a:r>
            <a:r>
              <a:rPr lang="en-US" sz="2800" b="1" dirty="0">
                <a:solidFill>
                  <a:schemeClr val="bg1"/>
                </a:solidFill>
              </a:rPr>
              <a:t> AUM, </a:t>
            </a:r>
          </a:p>
          <a:p>
            <a:pPr marL="990600" indent="-457200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chemeClr val="bg1"/>
                </a:solidFill>
              </a:rPr>
              <a:t>dll</a:t>
            </a:r>
            <a:endParaRPr lang="en-ID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6183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0272A02-C3F8-457F-89D7-6DBD2D6DB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565400"/>
            <a:ext cx="7343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d-ID" altLang="en-US" sz="36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ALTERNATIF – ALTERNATIF </a:t>
            </a:r>
            <a:r>
              <a:rPr lang="en-US" altLang="en-US" sz="36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LEMBAGA </a:t>
            </a:r>
            <a:r>
              <a:rPr lang="id-ID" altLang="en-US" sz="3600" b="1" dirty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PELAYANAN SOSIAL</a:t>
            </a:r>
            <a:endParaRPr lang="en-US" altLang="en-US" sz="36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7133698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4150B-BA28-494B-A650-0D024B39E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7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FF00"/>
                </a:solidFill>
              </a:rPr>
              <a:t>Taman Pendidikan Al Quran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</a:rPr>
              <a:t>IBNU UMI MAKTUM</a:t>
            </a:r>
            <a:endParaRPr lang="en-ID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7D3256BF-79E4-445A-911C-6B0C08E99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78013"/>
            <a:ext cx="7343775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20046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044C2-4785-460E-9319-A7390C95B131}"/>
              </a:ext>
            </a:extLst>
          </p:cNvPr>
          <p:cNvSpPr txBox="1">
            <a:spLocks/>
          </p:cNvSpPr>
          <p:nvPr/>
        </p:nvSpPr>
        <p:spPr>
          <a:xfrm>
            <a:off x="801688" y="476250"/>
            <a:ext cx="6527800" cy="1223963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en-US" sz="3000" b="1" dirty="0">
                <a:solidFill>
                  <a:srgbClr val="FF0000"/>
                </a:solidFill>
              </a:rPr>
              <a:t>ADVOKASI DAN PENDAMPINGAN </a:t>
            </a:r>
            <a:br>
              <a:rPr lang="en-US" sz="3000" b="1" dirty="0">
                <a:solidFill>
                  <a:srgbClr val="FF0000"/>
                </a:solidFill>
              </a:rPr>
            </a:br>
            <a:r>
              <a:rPr lang="en-US" b="1" dirty="0" err="1">
                <a:solidFill>
                  <a:srgbClr val="002060"/>
                </a:solidFill>
              </a:rPr>
              <a:t>Grup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Musik</a:t>
            </a:r>
            <a:r>
              <a:rPr lang="en-US" b="1" dirty="0">
                <a:solidFill>
                  <a:srgbClr val="002060"/>
                </a:solidFill>
              </a:rPr>
              <a:t> tuna Netra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FF00"/>
                </a:solidFill>
              </a:rPr>
              <a:t>JAYA MUSIK MALIOBORO</a:t>
            </a:r>
            <a:endParaRPr lang="en-ID" b="1" dirty="0">
              <a:solidFill>
                <a:srgbClr val="FFFF00"/>
              </a:solidFill>
            </a:endParaRP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C7EE17C-1893-4A7D-9211-9E366D6ED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8" y="1700213"/>
            <a:ext cx="74422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6633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4C7D184A-7F33-4EC2-8C31-86404166F0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2492375"/>
            <a:ext cx="6624638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0BB8E15-EB23-4F61-AD96-1FDBF053B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-26988"/>
            <a:ext cx="7488238" cy="4594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C08E0FF-48AA-4A62-B5CF-14989787C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671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01F1E30-FC88-4E62-983A-F6B9C02DB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5715000"/>
            <a:ext cx="7331698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b="1" dirty="0">
                <a:solidFill>
                  <a:srgbClr val="FFC000"/>
                </a:solidFill>
                <a:highlight>
                  <a:srgbClr val="000080"/>
                </a:highlight>
              </a:rPr>
              <a:t>LAYANAN AMBULANMU </a:t>
            </a:r>
          </a:p>
          <a:p>
            <a:pPr eaLnBrk="1" hangingPunct="1">
              <a:defRPr/>
            </a:pPr>
            <a:r>
              <a:rPr lang="en-US" altLang="en-US" sz="3600" b="1" dirty="0">
                <a:solidFill>
                  <a:srgbClr val="FFC000"/>
                </a:solidFill>
                <a:highlight>
                  <a:srgbClr val="000080"/>
                </a:highlight>
              </a:rPr>
              <a:t>(</a:t>
            </a:r>
            <a:r>
              <a:rPr lang="en-US" altLang="en-US" sz="36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Ambulan</a:t>
            </a:r>
            <a:r>
              <a:rPr lang="en-US" altLang="en-US" sz="3600" b="1" dirty="0">
                <a:solidFill>
                  <a:srgbClr val="FFC000"/>
                </a:solidFill>
                <a:highlight>
                  <a:srgbClr val="000080"/>
                </a:highlight>
              </a:rPr>
              <a:t> Muhammadiyah)</a:t>
            </a:r>
            <a:endParaRPr lang="en-ID" altLang="en-US" sz="3600" b="1" dirty="0">
              <a:solidFill>
                <a:srgbClr val="FFC000"/>
              </a:solidFill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7852726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FD3E42-9559-4872-AAE6-6FA90E15C0A4}"/>
              </a:ext>
            </a:extLst>
          </p:cNvPr>
          <p:cNvSpPr txBox="1">
            <a:spLocks/>
          </p:cNvSpPr>
          <p:nvPr/>
        </p:nvSpPr>
        <p:spPr>
          <a:xfrm>
            <a:off x="176040" y="349770"/>
            <a:ext cx="8229600" cy="11430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  <a:highlight>
                  <a:srgbClr val="000080"/>
                </a:highlight>
              </a:rPr>
              <a:t>RUMAH SINGGAH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C000"/>
                </a:solidFill>
                <a:highlight>
                  <a:srgbClr val="000080"/>
                </a:highlight>
              </a:rPr>
              <a:t>PASIEN MUHAMMADIYAH (RSPM)</a:t>
            </a:r>
            <a:endParaRPr lang="en-ID" sz="2800" b="1" dirty="0">
              <a:solidFill>
                <a:srgbClr val="FFC000"/>
              </a:solidFill>
              <a:highlight>
                <a:srgbClr val="000080"/>
              </a:highlight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B8D1F1E-39AE-45E5-98DE-C357743DD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08" y="1587500"/>
            <a:ext cx="80645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C77A8449-6890-45EC-8246-4A48E0D01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23813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305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nti-Asuhan-anak.jpg">
            <a:extLst>
              <a:ext uri="{FF2B5EF4-FFF2-40B4-BE49-F238E27FC236}">
                <a16:creationId xmlns:a16="http://schemas.microsoft.com/office/drawing/2014/main" id="{960EA18B-320E-446A-BF70-B18B32CE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3692"/>
            <a:ext cx="6646260" cy="546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panti asuhan anak 2.jpg">
            <a:extLst>
              <a:ext uri="{FF2B5EF4-FFF2-40B4-BE49-F238E27FC236}">
                <a16:creationId xmlns:a16="http://schemas.microsoft.com/office/drawing/2014/main" id="{85A70801-C907-40E2-AA29-F4D64B589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643" y="2348880"/>
            <a:ext cx="5796803" cy="45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0B0EE57-55EE-49AE-B12B-11FEE69F545D}"/>
              </a:ext>
            </a:extLst>
          </p:cNvPr>
          <p:cNvSpPr txBox="1">
            <a:spLocks/>
          </p:cNvSpPr>
          <p:nvPr/>
        </p:nvSpPr>
        <p:spPr bwMode="auto">
          <a:xfrm>
            <a:off x="-612576" y="5805264"/>
            <a:ext cx="8229600" cy="90190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FFF00"/>
                </a:solidFill>
                <a:highlight>
                  <a:srgbClr val="000080"/>
                </a:highlight>
                <a:latin typeface="+mj-lt"/>
              </a:rPr>
              <a:t>Panti</a:t>
            </a:r>
            <a:r>
              <a:rPr lang="en-US" sz="4400" b="1" dirty="0">
                <a:solidFill>
                  <a:srgbClr val="FFFF00"/>
                </a:solidFill>
                <a:highlight>
                  <a:srgbClr val="000080"/>
                </a:highlight>
                <a:latin typeface="+mj-lt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highlight>
                  <a:srgbClr val="000080"/>
                </a:highlight>
                <a:latin typeface="+mj-lt"/>
              </a:rPr>
              <a:t>Asuhan</a:t>
            </a:r>
            <a:r>
              <a:rPr lang="en-US" sz="4400" b="1" dirty="0">
                <a:solidFill>
                  <a:srgbClr val="FFFF00"/>
                </a:solidFill>
                <a:highlight>
                  <a:srgbClr val="000080"/>
                </a:highlight>
                <a:latin typeface="+mj-lt"/>
              </a:rPr>
              <a:t> Anak (LKSA - MCC)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b="1" dirty="0">
              <a:solidFill>
                <a:srgbClr val="FFFF00"/>
              </a:solidFill>
              <a:highlight>
                <a:srgbClr val="000080"/>
              </a:highlight>
              <a:latin typeface="+mj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b="1" dirty="0">
              <a:solidFill>
                <a:srgbClr val="FFFF00"/>
              </a:solidFill>
              <a:highlight>
                <a:srgbClr val="000080"/>
              </a:highligh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82424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nsia day care.jpg">
            <a:extLst>
              <a:ext uri="{FF2B5EF4-FFF2-40B4-BE49-F238E27FC236}">
                <a16:creationId xmlns:a16="http://schemas.microsoft.com/office/drawing/2014/main" id="{DE114EB5-D9DD-4409-A96B-F205257B9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" y="-89642"/>
            <a:ext cx="8315484" cy="522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ansia day care 2.jpg">
            <a:extLst>
              <a:ext uri="{FF2B5EF4-FFF2-40B4-BE49-F238E27FC236}">
                <a16:creationId xmlns:a16="http://schemas.microsoft.com/office/drawing/2014/main" id="{7AD6D1F8-A17B-410D-AC43-AFB358941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628" y="2348880"/>
            <a:ext cx="7400803" cy="458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F20955-918F-4377-ADDF-070F29434446}"/>
              </a:ext>
            </a:extLst>
          </p:cNvPr>
          <p:cNvSpPr txBox="1"/>
          <p:nvPr/>
        </p:nvSpPr>
        <p:spPr>
          <a:xfrm>
            <a:off x="-252536" y="5620540"/>
            <a:ext cx="5616624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4800" b="1" dirty="0">
                <a:solidFill>
                  <a:srgbClr val="FFC000"/>
                </a:solidFill>
                <a:highlight>
                  <a:srgbClr val="000080"/>
                </a:highlight>
              </a:rPr>
              <a:t>Senior Day Care</a:t>
            </a:r>
          </a:p>
        </p:txBody>
      </p:sp>
    </p:spTree>
    <p:extLst>
      <p:ext uri="{BB962C8B-B14F-4D97-AF65-F5344CB8AC3E}">
        <p14:creationId xmlns:p14="http://schemas.microsoft.com/office/powerpoint/2010/main" val="412387653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2276872"/>
            <a:ext cx="7853941" cy="9133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SA" sz="44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وما خلقت الجن والإنس إلا ليعبدون (الذرية : </a:t>
            </a:r>
            <a:r>
              <a:rPr lang="ar-SA" sz="24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56</a:t>
            </a:r>
            <a:r>
              <a:rPr lang="ar-SA" sz="4400" b="1" dirty="0">
                <a:solidFill>
                  <a:schemeClr val="tx1"/>
                </a:solidFill>
                <a:latin typeface="Traditional Arabic" pitchFamily="18" charset="-78"/>
                <a:cs typeface="Traditional Arabic" pitchFamily="18" charset="-78"/>
              </a:rPr>
              <a:t>)</a:t>
            </a:r>
          </a:p>
          <a:p>
            <a:pPr rtl="1"/>
            <a:endParaRPr lang="en-US" sz="4400" b="1" dirty="0">
              <a:solidFill>
                <a:schemeClr val="tx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3208" y="3429000"/>
            <a:ext cx="76546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4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وَإِذْ قَالَ رَبُّكَ لِلْمَلٰٓئِكَةِ إِنِّى جَاعِلٌ فِى الْأَرْضِ خَلِيفَةً </a:t>
            </a:r>
          </a:p>
          <a:p>
            <a:pPr algn="r"/>
            <a:r>
              <a:rPr lang="ar-SA" sz="44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(البقرة : </a:t>
            </a:r>
            <a:r>
              <a:rPr lang="ar-SA" sz="28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30</a:t>
            </a:r>
            <a:r>
              <a:rPr lang="ar-SA" sz="4400" b="1" dirty="0">
                <a:ea typeface="Times New Roman" panose="02020603050405020304" pitchFamily="18" charset="0"/>
                <a:cs typeface="Traditional Arabic" panose="02020603050405020304" pitchFamily="18" charset="-78"/>
              </a:rPr>
              <a:t>)</a:t>
            </a:r>
            <a:endParaRPr lang="id-ID" sz="4400" dirty="0"/>
          </a:p>
        </p:txBody>
      </p:sp>
      <p:sp>
        <p:nvSpPr>
          <p:cNvPr id="4" name="Rectangle 3"/>
          <p:cNvSpPr/>
          <p:nvPr/>
        </p:nvSpPr>
        <p:spPr>
          <a:xfrm>
            <a:off x="1557204" y="920120"/>
            <a:ext cx="6112571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SUMBER-SUMBER INSPIRASI</a:t>
            </a:r>
          </a:p>
        </p:txBody>
      </p:sp>
    </p:spTree>
    <p:extLst>
      <p:ext uri="{BB962C8B-B14F-4D97-AF65-F5344CB8AC3E}">
        <p14:creationId xmlns:p14="http://schemas.microsoft.com/office/powerpoint/2010/main" val="410718884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mah singgah anak jalanan.jpg">
            <a:extLst>
              <a:ext uri="{FF2B5EF4-FFF2-40B4-BE49-F238E27FC236}">
                <a16:creationId xmlns:a16="http://schemas.microsoft.com/office/drawing/2014/main" id="{BD99C9A3-CA39-43AF-8D4B-CCD41A7B5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0350"/>
            <a:ext cx="7921625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EC920F-B2DA-4188-A247-804A7B7DAF8D}"/>
              </a:ext>
            </a:extLst>
          </p:cNvPr>
          <p:cNvSpPr txBox="1"/>
          <p:nvPr/>
        </p:nvSpPr>
        <p:spPr>
          <a:xfrm>
            <a:off x="1007604" y="5517232"/>
            <a:ext cx="7128792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en-US" sz="40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Rumah</a:t>
            </a:r>
            <a:r>
              <a:rPr lang="en-US" altLang="en-US" sz="4000" b="1" dirty="0">
                <a:solidFill>
                  <a:srgbClr val="FFC000"/>
                </a:solidFill>
                <a:highlight>
                  <a:srgbClr val="000080"/>
                </a:highlight>
              </a:rPr>
              <a:t> </a:t>
            </a:r>
            <a:r>
              <a:rPr lang="en-US" altLang="en-US" sz="40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Singgah</a:t>
            </a:r>
            <a:r>
              <a:rPr lang="en-US" altLang="en-US" sz="4000" b="1" dirty="0">
                <a:solidFill>
                  <a:srgbClr val="FFC000"/>
                </a:solidFill>
                <a:highlight>
                  <a:srgbClr val="000080"/>
                </a:highlight>
              </a:rPr>
              <a:t> Anak </a:t>
            </a:r>
            <a:r>
              <a:rPr lang="en-US" altLang="en-US" sz="4000" b="1" dirty="0" err="1">
                <a:solidFill>
                  <a:srgbClr val="FFC000"/>
                </a:solidFill>
                <a:highlight>
                  <a:srgbClr val="000080"/>
                </a:highlight>
              </a:rPr>
              <a:t>Jalanan</a:t>
            </a:r>
            <a:endParaRPr lang="en-US" altLang="en-US" sz="4000" b="1" dirty="0">
              <a:solidFill>
                <a:srgbClr val="FFC000"/>
              </a:solidFill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29301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mbaga konsultasi keluarga.jpg">
            <a:extLst>
              <a:ext uri="{FF2B5EF4-FFF2-40B4-BE49-F238E27FC236}">
                <a16:creationId xmlns:a16="http://schemas.microsoft.com/office/drawing/2014/main" id="{CBDB7E64-F0B3-4BC8-81A1-B46A88A89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881"/>
            <a:ext cx="9144000" cy="684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3C7A54-AD81-4558-8A45-278CA954332F}"/>
              </a:ext>
            </a:extLst>
          </p:cNvPr>
          <p:cNvSpPr/>
          <p:nvPr/>
        </p:nvSpPr>
        <p:spPr>
          <a:xfrm>
            <a:off x="-174003" y="4851269"/>
            <a:ext cx="9318003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80"/>
                </a:highlight>
              </a:rPr>
              <a:t>Biro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80"/>
                </a:highlight>
              </a:rPr>
              <a:t>Konsultasi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80"/>
                </a:highlight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80"/>
                </a:highlight>
              </a:rPr>
              <a:t>Keluarga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80"/>
                </a:highlight>
              </a:rPr>
              <a:t> </a:t>
            </a:r>
            <a:r>
              <a:rPr lang="en-US" sz="54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80"/>
                </a:highlight>
              </a:rPr>
              <a:t>Aisyiyah</a:t>
            </a:r>
            <a:r>
              <a:rPr lang="en-US" sz="54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80"/>
                </a:highlight>
              </a:rPr>
              <a:t> (BIKSA)</a:t>
            </a:r>
          </a:p>
        </p:txBody>
      </p:sp>
    </p:spTree>
    <p:extLst>
      <p:ext uri="{BB962C8B-B14F-4D97-AF65-F5344CB8AC3E}">
        <p14:creationId xmlns:p14="http://schemas.microsoft.com/office/powerpoint/2010/main" val="27733418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arung-Dhuafa-Muhammadiyah-.jpg">
            <a:extLst>
              <a:ext uri="{FF2B5EF4-FFF2-40B4-BE49-F238E27FC236}">
                <a16:creationId xmlns:a16="http://schemas.microsoft.com/office/drawing/2014/main" id="{D57181B2-4112-4692-9C10-FD81625F2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37" y="2132857"/>
            <a:ext cx="8418990" cy="47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warung dhuafa.jpg">
            <a:extLst>
              <a:ext uri="{FF2B5EF4-FFF2-40B4-BE49-F238E27FC236}">
                <a16:creationId xmlns:a16="http://schemas.microsoft.com/office/drawing/2014/main" id="{DF6213C2-3C7E-4469-87DE-DBA62F2E1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46" y="-109374"/>
            <a:ext cx="8090617" cy="455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F0F054-50EA-4286-BF47-DC1223E53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00608" y="260648"/>
            <a:ext cx="4402832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5400" b="1" dirty="0">
                <a:solidFill>
                  <a:srgbClr val="FFC000"/>
                </a:solidFill>
                <a:highlight>
                  <a:srgbClr val="000080"/>
                </a:highlight>
              </a:rPr>
              <a:t>WARUNG </a:t>
            </a:r>
          </a:p>
          <a:p>
            <a:pPr eaLnBrk="1" hangingPunct="1">
              <a:defRPr/>
            </a:pPr>
            <a:r>
              <a:rPr lang="en-US" altLang="en-US" sz="5400" b="1" dirty="0">
                <a:solidFill>
                  <a:srgbClr val="FFC000"/>
                </a:solidFill>
                <a:highlight>
                  <a:srgbClr val="000080"/>
                </a:highlight>
              </a:rPr>
              <a:t>DHU’AFA’</a:t>
            </a:r>
          </a:p>
        </p:txBody>
      </p:sp>
    </p:spTree>
    <p:extLst>
      <p:ext uri="{BB962C8B-B14F-4D97-AF65-F5344CB8AC3E}">
        <p14:creationId xmlns:p14="http://schemas.microsoft.com/office/powerpoint/2010/main" val="345535827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37A8A-87C8-4EA6-A853-299FA3C658AF}"/>
              </a:ext>
            </a:extLst>
          </p:cNvPr>
          <p:cNvSpPr txBox="1">
            <a:spLocks/>
          </p:cNvSpPr>
          <p:nvPr/>
        </p:nvSpPr>
        <p:spPr>
          <a:xfrm>
            <a:off x="323528" y="404664"/>
            <a:ext cx="7543800" cy="8382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None/>
              <a:defRPr/>
            </a:pPr>
            <a:r>
              <a:rPr lang="en-US" altLang="en-US" sz="5400" b="1" dirty="0">
                <a:solidFill>
                  <a:srgbClr val="FFC000"/>
                </a:solidFill>
                <a:highlight>
                  <a:srgbClr val="000080"/>
                </a:highlight>
                <a:latin typeface="Andalus" panose="02020603050405020304" pitchFamily="18" charset="-78"/>
                <a:cs typeface="Andalus" panose="02020603050405020304" pitchFamily="18" charset="-78"/>
              </a:rPr>
              <a:t>PANTI DIFABLE</a:t>
            </a:r>
          </a:p>
        </p:txBody>
      </p:sp>
      <p:pic>
        <p:nvPicPr>
          <p:cNvPr id="3" name="Picture 2" descr="panti difabel.jpg">
            <a:extLst>
              <a:ext uri="{FF2B5EF4-FFF2-40B4-BE49-F238E27FC236}">
                <a16:creationId xmlns:a16="http://schemas.microsoft.com/office/drawing/2014/main" id="{5D9F36BD-D0A6-41AA-B9BB-47820293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1448076"/>
            <a:ext cx="9140552" cy="539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6554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nti rehabiltas narkotika.jpg">
            <a:extLst>
              <a:ext uri="{FF2B5EF4-FFF2-40B4-BE49-F238E27FC236}">
                <a16:creationId xmlns:a16="http://schemas.microsoft.com/office/drawing/2014/main" id="{A853CACE-1A92-493A-8A2C-AD0B8289B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636" y="1310566"/>
            <a:ext cx="7478521" cy="463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rehabilitasi narkoba.JPG">
            <a:extLst>
              <a:ext uri="{FF2B5EF4-FFF2-40B4-BE49-F238E27FC236}">
                <a16:creationId xmlns:a16="http://schemas.microsoft.com/office/drawing/2014/main" id="{A4CF8A79-F949-4DFA-BE87-1A39D97B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964" y="548566"/>
            <a:ext cx="6579202" cy="44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D1C9871-2DCE-49D6-8302-5E70B72FEEC1}"/>
              </a:ext>
            </a:extLst>
          </p:cNvPr>
          <p:cNvSpPr txBox="1">
            <a:spLocks/>
          </p:cNvSpPr>
          <p:nvPr/>
        </p:nvSpPr>
        <p:spPr>
          <a:xfrm>
            <a:off x="-76275" y="347465"/>
            <a:ext cx="7543800" cy="762000"/>
          </a:xfrm>
          <a:prstGeom prst="rect">
            <a:avLst/>
          </a:prstGeom>
        </p:spPr>
        <p:txBody>
          <a:bodyPr anchor="b">
            <a:normAutofit fontScale="4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Font typeface="Calibri" panose="020F0502020204030204" pitchFamily="34" charset="0"/>
              <a:buNone/>
              <a:defRPr/>
            </a:pPr>
            <a:r>
              <a:rPr lang="en-US" altLang="en-US" b="1" dirty="0">
                <a:solidFill>
                  <a:srgbClr val="FFC000"/>
                </a:solidFill>
                <a:highlight>
                  <a:srgbClr val="000080"/>
                </a:highlight>
                <a:latin typeface="Andalus" panose="02020603050405020304" pitchFamily="18" charset="-78"/>
                <a:cs typeface="Andalus" panose="02020603050405020304" pitchFamily="18" charset="-78"/>
              </a:rPr>
              <a:t>PANTI REHABILITASI KORBAN NARKOTIKA</a:t>
            </a:r>
          </a:p>
        </p:txBody>
      </p:sp>
    </p:spTree>
    <p:extLst>
      <p:ext uri="{BB962C8B-B14F-4D97-AF65-F5344CB8AC3E}">
        <p14:creationId xmlns:p14="http://schemas.microsoft.com/office/powerpoint/2010/main" val="28068049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D67D9-0FAF-4DA3-8F22-62C8B9FE78E9}"/>
              </a:ext>
            </a:extLst>
          </p:cNvPr>
          <p:cNvSpPr txBox="1">
            <a:spLocks/>
          </p:cNvSpPr>
          <p:nvPr/>
        </p:nvSpPr>
        <p:spPr>
          <a:xfrm>
            <a:off x="800100" y="476672"/>
            <a:ext cx="7543800" cy="981075"/>
          </a:xfrm>
          <a:prstGeom prst="rect">
            <a:avLst/>
          </a:prstGeom>
        </p:spPr>
        <p:txBody>
          <a:bodyPr anchor="b">
            <a:normAutofit fontScale="475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FFC000"/>
                </a:solidFill>
                <a:highlight>
                  <a:srgbClr val="000080"/>
                </a:highlight>
                <a:latin typeface="Andalus" panose="02020603050405020304" pitchFamily="18" charset="-78"/>
                <a:cs typeface="Andalus" panose="02020603050405020304" pitchFamily="18" charset="-78"/>
              </a:rPr>
              <a:t>PANTI REHABILITASI KORBAN KEKERASAN</a:t>
            </a:r>
          </a:p>
        </p:txBody>
      </p:sp>
      <p:pic>
        <p:nvPicPr>
          <p:cNvPr id="3" name="Picture 2" descr="panti rehabilitasi kekerasan.jpg">
            <a:extLst>
              <a:ext uri="{FF2B5EF4-FFF2-40B4-BE49-F238E27FC236}">
                <a16:creationId xmlns:a16="http://schemas.microsoft.com/office/drawing/2014/main" id="{B02FDA7C-5A2C-4A59-AB84-F9606F7F29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1853"/>
            <a:ext cx="9144000" cy="514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90111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4BC8DF9-85CC-43CF-8E04-D0551A818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64359"/>
            <a:ext cx="4479145" cy="559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AB95187E-1EC1-40EA-B22E-859244A1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19239"/>
            <a:ext cx="4676651" cy="583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2116E3-2215-46DF-98ED-E5528A3C4B42}"/>
              </a:ext>
            </a:extLst>
          </p:cNvPr>
          <p:cNvSpPr/>
          <p:nvPr/>
        </p:nvSpPr>
        <p:spPr>
          <a:xfrm>
            <a:off x="-396552" y="-1868"/>
            <a:ext cx="5463790" cy="158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80"/>
                </a:highlight>
              </a:rPr>
              <a:t>RUMAH SAKINAH</a:t>
            </a:r>
          </a:p>
          <a:p>
            <a:pPr algn="ctr">
              <a:defRPr/>
            </a:pPr>
            <a:r>
              <a:rPr lang="en-US" sz="48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000080"/>
                </a:highlight>
              </a:rPr>
              <a:t>MUHAMMADIYAH</a:t>
            </a:r>
          </a:p>
        </p:txBody>
      </p:sp>
    </p:spTree>
    <p:extLst>
      <p:ext uri="{BB962C8B-B14F-4D97-AF65-F5344CB8AC3E}">
        <p14:creationId xmlns:p14="http://schemas.microsoft.com/office/powerpoint/2010/main" val="244776034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7604" y="908720"/>
            <a:ext cx="71287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Kita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berharap</a:t>
            </a:r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cara</a:t>
            </a:r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kita</a:t>
            </a:r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mengamalkan</a:t>
            </a:r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 Islam 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(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melalui</a:t>
            </a:r>
            <a:r>
              <a:rPr lang="en-US" sz="32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 Muhammadiyah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dengan</a:t>
            </a:r>
            <a:r>
              <a:rPr lang="en-US" sz="32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 Gerakan al </a:t>
            </a:r>
            <a:r>
              <a:rPr lang="en-US" sz="32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Ma’un</a:t>
            </a:r>
            <a:r>
              <a:rPr lang="en-US" sz="32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)</a:t>
            </a:r>
            <a:endParaRPr lang="en-US" sz="3600" b="1" dirty="0">
              <a:solidFill>
                <a:schemeClr val="bg1"/>
              </a:solidFill>
              <a:highlight>
                <a:srgbClr val="000080"/>
              </a:highlight>
              <a:latin typeface="Calibri  "/>
              <a:cs typeface="Andalus" panose="02020603050405020304" pitchFamily="18" charset="-78"/>
            </a:endParaRPr>
          </a:p>
          <a:p>
            <a:pPr algn="ctr"/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dapat</a:t>
            </a:r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menjadi</a:t>
            </a:r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solusi</a:t>
            </a:r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bagi</a:t>
            </a:r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 problem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kesejahteraan</a:t>
            </a:r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sosial</a:t>
            </a:r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 di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sekitar</a:t>
            </a:r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kita</a:t>
            </a:r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.</a:t>
            </a:r>
          </a:p>
          <a:p>
            <a:pPr algn="ctr"/>
            <a:endParaRPr lang="en-US" sz="3600" b="1" dirty="0">
              <a:solidFill>
                <a:schemeClr val="bg1"/>
              </a:solidFill>
              <a:highlight>
                <a:srgbClr val="000080"/>
              </a:highlight>
              <a:latin typeface="Calibri  "/>
              <a:cs typeface="Andalus" panose="02020603050405020304" pitchFamily="18" charset="-78"/>
            </a:endParaRPr>
          </a:p>
          <a:p>
            <a:pPr algn="ctr"/>
            <a:r>
              <a:rPr lang="en-US" sz="36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Sudahkan</a:t>
            </a:r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demikian</a:t>
            </a:r>
            <a:r>
              <a:rPr lang="en-US" sz="3600" b="1" dirty="0">
                <a:solidFill>
                  <a:schemeClr val="bg1"/>
                </a:solidFill>
                <a:highlight>
                  <a:srgbClr val="000080"/>
                </a:highlight>
                <a:latin typeface="Calibri  "/>
                <a:cs typeface="Andalus" panose="02020603050405020304" pitchFamily="18" charset="-78"/>
              </a:rPr>
              <a:t>?</a:t>
            </a:r>
            <a:endParaRPr lang="en-US" sz="3600" dirty="0">
              <a:solidFill>
                <a:schemeClr val="bg1"/>
              </a:solidFill>
              <a:highlight>
                <a:srgbClr val="000080"/>
              </a:highlight>
              <a:latin typeface="Calibri  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564337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23528" y="2276872"/>
            <a:ext cx="8424936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ر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ال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َّ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ذ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 ي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ك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ذ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ِّ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با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لد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ِّ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ن – ف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ذال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ك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ال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َّ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ذ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 ي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د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ع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ُّ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ا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لي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م – و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لا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ي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ح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ض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َّ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ع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 ط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ع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ام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ال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م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س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ك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ن – ف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ٌ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ل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م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ص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ِّ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ن – الذ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ه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م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ع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ص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ل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ته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م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س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اه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ن – الذ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ِ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ه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م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ي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ر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اء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– و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ي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م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ع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ن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 ال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م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َ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اع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ُ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و</a:t>
            </a:r>
            <a:r>
              <a:rPr lang="ar-SA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ْ</a:t>
            </a:r>
            <a:r>
              <a:rPr lang="ar-EG" sz="48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ن</a:t>
            </a:r>
            <a:endParaRPr lang="en-US" sz="4800" b="1" dirty="0">
              <a:solidFill>
                <a:schemeClr val="bg1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5923" y="1124744"/>
            <a:ext cx="774244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Ancaman</a:t>
            </a:r>
            <a:r>
              <a:rPr lang="en-US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Menj</a:t>
            </a:r>
            <a:r>
              <a:rPr lang="en-US" sz="400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40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</a:t>
            </a:r>
            <a:r>
              <a:rPr lang="en-US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Pendusta</a:t>
            </a:r>
            <a:r>
              <a:rPr lang="en-US" sz="40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Agama</a:t>
            </a:r>
            <a:endParaRPr lang="en-US" sz="40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354932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7442" y="1052736"/>
            <a:ext cx="838912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Isyarat</a:t>
            </a:r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dalam</a:t>
            </a:r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Perintah</a:t>
            </a:r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Sholat</a:t>
            </a:r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</a:t>
            </a:r>
            <a:r>
              <a:rPr lang="en-US" sz="4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Zakat</a:t>
            </a:r>
          </a:p>
        </p:txBody>
      </p:sp>
      <p:sp>
        <p:nvSpPr>
          <p:cNvPr id="5" name="Rectangle 4"/>
          <p:cNvSpPr/>
          <p:nvPr/>
        </p:nvSpPr>
        <p:spPr>
          <a:xfrm>
            <a:off x="561934" y="2967335"/>
            <a:ext cx="80201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وأقيموا الصلاة وأتوا الزكاة</a:t>
            </a:r>
            <a:endParaRPr lang="en-US" sz="8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345280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2452" y="1052736"/>
            <a:ext cx="868227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Isyarat</a:t>
            </a:r>
            <a:r>
              <a:rPr lang="en-US" sz="44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dalam</a:t>
            </a:r>
            <a:r>
              <a:rPr lang="en-US" sz="4400" b="1" cap="none" spc="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Gerakan</a:t>
            </a:r>
            <a:r>
              <a:rPr lang="en-US" sz="4400" b="1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cap="none" spc="0" dirty="0" err="1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Sholat</a:t>
            </a:r>
            <a:endParaRPr lang="en-US" sz="4400" b="1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2492896"/>
            <a:ext cx="756084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Sholat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dimulai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dengan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TAKBIROTUL IKROM </a:t>
            </a:r>
          </a:p>
          <a:p>
            <a:pPr algn="ctr"/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dan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diakhiri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4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dengan</a:t>
            </a:r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SALAM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128254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3568" y="2492896"/>
            <a:ext cx="756084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PENGAJIAN RUTIN MUHAMMADIYAH</a:t>
            </a:r>
            <a:endParaRPr lang="en-US" sz="48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7DDA2-019D-4A3D-8919-A6BCAC125301}"/>
              </a:ext>
            </a:extLst>
          </p:cNvPr>
          <p:cNvSpPr/>
          <p:nvPr/>
        </p:nvSpPr>
        <p:spPr>
          <a:xfrm>
            <a:off x="2628358" y="1412776"/>
            <a:ext cx="3671261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SUMBER ENERGI</a:t>
            </a:r>
          </a:p>
        </p:txBody>
      </p:sp>
    </p:spTree>
    <p:extLst>
      <p:ext uri="{BB962C8B-B14F-4D97-AF65-F5344CB8AC3E}">
        <p14:creationId xmlns:p14="http://schemas.microsoft.com/office/powerpoint/2010/main" val="403866196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1635" y="1916832"/>
            <a:ext cx="756084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00113" indent="-900113" algn="just">
              <a:buFont typeface="Wingdings" panose="05000000000000000000" pitchFamily="2" charset="2"/>
              <a:buChar char="q"/>
            </a:pP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Rumah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 Miskin</a:t>
            </a:r>
          </a:p>
          <a:p>
            <a:pPr marL="900113" indent="-900113" algn="just">
              <a:buFont typeface="Wingdings" panose="05000000000000000000" pitchFamily="2" charset="2"/>
              <a:buChar char="q"/>
            </a:pP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Rumah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 Yatim (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Panti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Asuhan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)</a:t>
            </a:r>
          </a:p>
          <a:p>
            <a:pPr marL="900113" indent="-900113" algn="just">
              <a:buFont typeface="Wingdings" panose="05000000000000000000" pitchFamily="2" charset="2"/>
              <a:buChar char="q"/>
            </a:pP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Kegiatan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Sosial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Tahunan</a:t>
            </a:r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 </a:t>
            </a: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berkala</a:t>
            </a:r>
            <a:endParaRPr lang="en-US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 "/>
              <a:cs typeface="Traditional Arabic" panose="02020603050405020304" pitchFamily="18" charset="-78"/>
            </a:endParaRPr>
          </a:p>
          <a:p>
            <a:pPr marL="900113" indent="-900113" algn="just">
              <a:buFont typeface="Wingdings" panose="05000000000000000000" pitchFamily="2" charset="2"/>
              <a:buChar char="q"/>
            </a:pPr>
            <a:r>
              <a:rPr lang="en-US" sz="44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  "/>
                <a:cs typeface="Traditional Arabic" panose="02020603050405020304" pitchFamily="18" charset="-78"/>
              </a:rPr>
              <a:t>Dll</a:t>
            </a:r>
            <a:endParaRPr lang="en-US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 "/>
              <a:cs typeface="Traditional Arabic" panose="02020603050405020304" pitchFamily="18" charset="-78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97DDA2-019D-4A3D-8919-A6BCAC125301}"/>
              </a:ext>
            </a:extLst>
          </p:cNvPr>
          <p:cNvSpPr/>
          <p:nvPr/>
        </p:nvSpPr>
        <p:spPr>
          <a:xfrm>
            <a:off x="524415" y="764704"/>
            <a:ext cx="7879145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PELAKSANAAN GERAKAN AL MA’UN</a:t>
            </a:r>
          </a:p>
        </p:txBody>
      </p:sp>
    </p:spTree>
    <p:extLst>
      <p:ext uri="{BB962C8B-B14F-4D97-AF65-F5344CB8AC3E}">
        <p14:creationId xmlns:p14="http://schemas.microsoft.com/office/powerpoint/2010/main" val="100248076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9749" y="918972"/>
            <a:ext cx="8364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highlight>
                  <a:srgbClr val="C0C0C0"/>
                </a:highlight>
                <a:latin typeface="Andalus" panose="02020603050405020304" pitchFamily="18" charset="-78"/>
                <a:cs typeface="Andalus" panose="02020603050405020304" pitchFamily="18" charset="-78"/>
              </a:rPr>
              <a:t>PEMERLU PELAYANAN KESEJAHTERAAN SOSIAL (PPKS)</a:t>
            </a:r>
            <a:endParaRPr lang="en-US" sz="2800" dirty="0">
              <a:solidFill>
                <a:srgbClr val="FF0000"/>
              </a:solidFill>
              <a:highlight>
                <a:srgbClr val="C0C0C0"/>
              </a:highligh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7504" y="1628800"/>
            <a:ext cx="4500562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96646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BALITA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telantar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 </a:t>
            </a:r>
          </a:p>
          <a:p>
            <a:pPr marL="596646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Anak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Telantar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</a:t>
            </a:r>
          </a:p>
          <a:p>
            <a:pPr marL="596646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Anak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berhadapan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dengan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hukum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 </a:t>
            </a:r>
          </a:p>
          <a:p>
            <a:pPr marL="596646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Anak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Jalanan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 </a:t>
            </a:r>
          </a:p>
          <a:p>
            <a:pPr marL="596646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Anak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dengan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Kedisabilitasan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(ADK) </a:t>
            </a:r>
          </a:p>
          <a:p>
            <a:pPr marL="596646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Anak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memerlukan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perlindungan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khusus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 </a:t>
            </a:r>
          </a:p>
          <a:p>
            <a:pPr marL="596646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Lanjut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Usia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Telantar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 </a:t>
            </a:r>
          </a:p>
          <a:p>
            <a:pPr marL="596646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Penyandang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Disabilitas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 </a:t>
            </a:r>
          </a:p>
          <a:p>
            <a:pPr marL="596646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Tuna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Susila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 </a:t>
            </a:r>
          </a:p>
          <a:p>
            <a:pPr marL="596646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Gelandangan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 </a:t>
            </a:r>
          </a:p>
          <a:p>
            <a:pPr marL="596646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Pengemis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  </a:t>
            </a:r>
          </a:p>
          <a:p>
            <a:pPr marL="596646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Pemulung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 </a:t>
            </a:r>
          </a:p>
          <a:p>
            <a:pPr marL="596646" indent="-51435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Kelompok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Minoritas</a:t>
            </a:r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  </a:t>
            </a:r>
          </a:p>
          <a:p>
            <a:pPr marL="596646" indent="-514350">
              <a:spcBef>
                <a:spcPts val="0"/>
              </a:spcBef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96646" indent="-514350">
              <a:spcBef>
                <a:spcPts val="0"/>
              </a:spcBef>
              <a:buFont typeface="+mj-lt"/>
              <a:buAutoNum type="arabicPeriod"/>
            </a:pPr>
            <a:endParaRPr lang="en-US" sz="20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1628800"/>
            <a:ext cx="46805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96646" lvl="0" indent="-514350"/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14.   BEKAS WARGA BINAAN PEMASYARAKATAN (BWBP) </a:t>
            </a:r>
          </a:p>
          <a:p>
            <a:pPr marL="596646" lvl="0" indent="-514350"/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15.   ORANG DENGAN HIV/AIDS (ODHA)  </a:t>
            </a:r>
          </a:p>
          <a:p>
            <a:pPr marL="596646" lvl="0" indent="-514350"/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16.   KORBAN PENYALAHGUNAAN </a:t>
            </a:r>
            <a:r>
              <a:rPr lang="en-US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NAPZA </a:t>
            </a:r>
            <a:endParaRPr lang="en-US" sz="20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96646" lvl="0" indent="-514350"/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17.   KORBAN TRAFFICKING </a:t>
            </a:r>
          </a:p>
          <a:p>
            <a:pPr marL="596646" lvl="0" indent="-514350"/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18.   KORBAN TINDAK KEKERASAN </a:t>
            </a:r>
          </a:p>
          <a:p>
            <a:pPr marL="596646" lvl="0" indent="-514350"/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19.   PEKERJA MIGRAN BERMASALAH SOSIAL (PMBS) </a:t>
            </a:r>
          </a:p>
          <a:p>
            <a:pPr marL="596646" lvl="0" indent="-514350"/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20.   KORBAN BENCANA ALAM </a:t>
            </a:r>
          </a:p>
          <a:p>
            <a:pPr marL="596646" lvl="0" indent="-514350"/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21.   KORBAN BENCANA SOSIAL</a:t>
            </a:r>
          </a:p>
          <a:p>
            <a:pPr marL="596646" lvl="0" indent="-514350"/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22.   </a:t>
            </a:r>
            <a:r>
              <a:rPr lang="en-US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PEREMPUAN RAWAN SOSIAL  EKONOMI  </a:t>
            </a:r>
            <a:endParaRPr lang="en-US" sz="20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96646" lvl="0" indent="-514350"/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23.   FAKIR MISKIN </a:t>
            </a:r>
          </a:p>
          <a:p>
            <a:pPr marL="596646" lvl="0" indent="-514350"/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24.   </a:t>
            </a:r>
            <a:r>
              <a:rPr lang="en-US" sz="16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KELUARGA BERMASALAH SOCIAL PSIKOLOGIS</a:t>
            </a:r>
            <a:endParaRPr lang="en-US" sz="20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96646" lvl="0" indent="-514350"/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25.   </a:t>
            </a:r>
            <a:r>
              <a:rPr lang="en-US" sz="16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KELUARGA BERUMAH TIDAK LAYAK HUNI </a:t>
            </a:r>
            <a:endParaRPr lang="en-US" sz="2000" b="1" dirty="0">
              <a:solidFill>
                <a:schemeClr val="bg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596646" lvl="0" indent="-514350"/>
            <a:r>
              <a:rPr lang="en-US" sz="2000" b="1" dirty="0">
                <a:solidFill>
                  <a:schemeClr val="bg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26.   KOMUNITAS ADAT TERPENCIL 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38E56F2-E32B-47D9-9200-E60CB37F4FB1}"/>
              </a:ext>
            </a:extLst>
          </p:cNvPr>
          <p:cNvSpPr/>
          <p:nvPr/>
        </p:nvSpPr>
        <p:spPr>
          <a:xfrm>
            <a:off x="323528" y="196932"/>
            <a:ext cx="7289111" cy="64633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SASARAN BARU GERAKAN AL MA’UN</a:t>
            </a:r>
          </a:p>
        </p:txBody>
      </p:sp>
    </p:spTree>
    <p:extLst>
      <p:ext uri="{BB962C8B-B14F-4D97-AF65-F5344CB8AC3E}">
        <p14:creationId xmlns:p14="http://schemas.microsoft.com/office/powerpoint/2010/main" val="349594603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CDA62D7-5F2D-42D3-9035-F664F30D2D2E}"/>
              </a:ext>
            </a:extLst>
          </p:cNvPr>
          <p:cNvSpPr txBox="1">
            <a:spLocks/>
          </p:cNvSpPr>
          <p:nvPr/>
        </p:nvSpPr>
        <p:spPr>
          <a:xfrm>
            <a:off x="800099" y="2277306"/>
            <a:ext cx="7543801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89013" indent="-989013">
              <a:buFont typeface="Wingdings" panose="05000000000000000000" pitchFamily="2" charset="2"/>
              <a:buChar char="q"/>
            </a:pPr>
            <a:r>
              <a:rPr lang="en-US" sz="6000" b="1" dirty="0" err="1">
                <a:solidFill>
                  <a:schemeClr val="bg1"/>
                </a:solidFill>
              </a:rPr>
              <a:t>Keluarga</a:t>
            </a:r>
            <a:endParaRPr lang="en-US" sz="6000" b="1" dirty="0">
              <a:solidFill>
                <a:schemeClr val="bg1"/>
              </a:solidFill>
            </a:endParaRPr>
          </a:p>
          <a:p>
            <a:pPr marL="989013" indent="-989013">
              <a:buFont typeface="Wingdings" panose="05000000000000000000" pitchFamily="2" charset="2"/>
              <a:buChar char="q"/>
            </a:pPr>
            <a:r>
              <a:rPr lang="en-US" sz="6000" b="1" dirty="0" err="1">
                <a:solidFill>
                  <a:schemeClr val="bg1"/>
                </a:solidFill>
              </a:rPr>
              <a:t>Komunitas</a:t>
            </a:r>
            <a:r>
              <a:rPr lang="en-US" sz="6000" b="1" dirty="0">
                <a:solidFill>
                  <a:schemeClr val="bg1"/>
                </a:solidFill>
              </a:rPr>
              <a:t> </a:t>
            </a:r>
          </a:p>
          <a:p>
            <a:pPr marL="989013" indent="-989013">
              <a:buFont typeface="Wingdings" panose="05000000000000000000" pitchFamily="2" charset="2"/>
              <a:buChar char="q"/>
            </a:pPr>
            <a:r>
              <a:rPr lang="en-US" sz="6000" b="1" dirty="0">
                <a:solidFill>
                  <a:schemeClr val="bg1"/>
                </a:solidFill>
              </a:rPr>
              <a:t>Lembaga</a:t>
            </a:r>
            <a:endParaRPr lang="en-ID" sz="60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2EA571-8CB1-4DDB-AA3C-8BF6509370CE}"/>
              </a:ext>
            </a:extLst>
          </p:cNvPr>
          <p:cNvSpPr/>
          <p:nvPr/>
        </p:nvSpPr>
        <p:spPr>
          <a:xfrm>
            <a:off x="448434" y="1052736"/>
            <a:ext cx="8247130" cy="70788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SASARAN PENGEMBANGAN LAYANAN</a:t>
            </a:r>
          </a:p>
        </p:txBody>
      </p:sp>
    </p:spTree>
    <p:extLst>
      <p:ext uri="{BB962C8B-B14F-4D97-AF65-F5344CB8AC3E}">
        <p14:creationId xmlns:p14="http://schemas.microsoft.com/office/powerpoint/2010/main" val="29334677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3451</TotalTime>
  <Words>637</Words>
  <Application>Microsoft Office PowerPoint</Application>
  <PresentationFormat>On-screen Show (4:3)</PresentationFormat>
  <Paragraphs>103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Andalus</vt:lpstr>
      <vt:lpstr>Arial</vt:lpstr>
      <vt:lpstr>Calibri</vt:lpstr>
      <vt:lpstr>Calibri  </vt:lpstr>
      <vt:lpstr>Calibri Light</vt:lpstr>
      <vt:lpstr>Traditional Arabic</vt:lpstr>
      <vt:lpstr>Wingdings</vt:lpstr>
      <vt:lpstr>Retrospect</vt:lpstr>
      <vt:lpstr>TAJDID PELAYANAN SOSIAL MUHAMMADIYAH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MEWUJUDKAN GERAKAN AL MA’UN di ABAD XXI</dc:title>
  <dc:creator>AXIOO</dc:creator>
  <cp:lastModifiedBy>ridwanfurqoni@gmail.com</cp:lastModifiedBy>
  <cp:revision>219</cp:revision>
  <dcterms:created xsi:type="dcterms:W3CDTF">2016-11-15T01:51:11Z</dcterms:created>
  <dcterms:modified xsi:type="dcterms:W3CDTF">2024-10-26T16:50:07Z</dcterms:modified>
</cp:coreProperties>
</file>